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61"/>
  </p:notesMasterIdLst>
  <p:sldIdLst>
    <p:sldId id="280" r:id="rId2"/>
    <p:sldId id="281" r:id="rId3"/>
    <p:sldId id="282" r:id="rId4"/>
    <p:sldId id="292" r:id="rId5"/>
    <p:sldId id="290" r:id="rId6"/>
    <p:sldId id="257" r:id="rId7"/>
    <p:sldId id="258" r:id="rId8"/>
    <p:sldId id="259" r:id="rId9"/>
    <p:sldId id="261" r:id="rId10"/>
    <p:sldId id="320" r:id="rId11"/>
    <p:sldId id="262" r:id="rId12"/>
    <p:sldId id="321" r:id="rId13"/>
    <p:sldId id="263" r:id="rId14"/>
    <p:sldId id="264" r:id="rId15"/>
    <p:sldId id="291" r:id="rId16"/>
    <p:sldId id="295" r:id="rId17"/>
    <p:sldId id="296" r:id="rId18"/>
    <p:sldId id="297" r:id="rId19"/>
    <p:sldId id="298" r:id="rId20"/>
    <p:sldId id="299" r:id="rId21"/>
    <p:sldId id="301" r:id="rId22"/>
    <p:sldId id="289" r:id="rId23"/>
    <p:sldId id="302" r:id="rId24"/>
    <p:sldId id="303" r:id="rId25"/>
    <p:sldId id="318" r:id="rId26"/>
    <p:sldId id="305" r:id="rId27"/>
    <p:sldId id="306" r:id="rId28"/>
    <p:sldId id="307" r:id="rId29"/>
    <p:sldId id="309" r:id="rId30"/>
    <p:sldId id="294" r:id="rId31"/>
    <p:sldId id="310" r:id="rId32"/>
    <p:sldId id="311" r:id="rId33"/>
    <p:sldId id="312" r:id="rId34"/>
    <p:sldId id="288" r:id="rId35"/>
    <p:sldId id="286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42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40" r:id="rId53"/>
    <p:sldId id="338" r:id="rId54"/>
    <p:sldId id="341" r:id="rId55"/>
    <p:sldId id="339" r:id="rId56"/>
    <p:sldId id="293" r:id="rId57"/>
    <p:sldId id="285" r:id="rId58"/>
    <p:sldId id="284" r:id="rId59"/>
    <p:sldId id="28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D98"/>
    <a:srgbClr val="E49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6" autoAdjust="0"/>
    <p:restoredTop sz="95396" autoAdjust="0"/>
  </p:normalViewPr>
  <p:slideViewPr>
    <p:cSldViewPr showGuides="1"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DF806-2B39-4D5A-8544-4E6ED550FFB9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1F1E2-8404-4726-AE48-FC91A6BC0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7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D14F-3F69-4075-85C0-F373BB5369F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99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</a:t>
            </a:r>
            <a:r>
              <a:rPr lang="en-US" baseline="0" dirty="0" smtClean="0"/>
              <a:t> the information is on the ADC, it’s the MCU job to process that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the main three specs we have for it.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26787-FBD1-4A8A-99E8-EDD8F5E556A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the</a:t>
            </a:r>
            <a:r>
              <a:rPr lang="en-US" baseline="0" dirty="0" smtClean="0"/>
              <a:t> MCU that fit the bill was the pIC32mx150F128B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general configuration for</a:t>
            </a:r>
            <a:r>
              <a:rPr lang="en-US" baseline="0" dirty="0" smtClean="0"/>
              <a:t> the microcontroller is to have two pIC32MX150128B connected in Master-Slave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 year prod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D14F-3F69-4075-85C0-F373BB5369F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1AC5E-984F-4999-A142-F400CD7BFBA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1AC5E-984F-4999-A142-F400CD7BFBA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1AC5E-984F-4999-A142-F400CD7BFBA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</a:t>
            </a:r>
            <a:r>
              <a:rPr lang="en-US" baseline="0" dirty="0" smtClean="0"/>
              <a:t> uses single RTD, one Type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D14F-3F69-4075-85C0-F373BB5369F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B6F4-0FBE-4B88-902E-0E47E1D932F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B6F4-0FBE-4B88-902E-0E47E1D932F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B6F4-0FBE-4B88-902E-0E47E1D932F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D14F-3F69-4075-85C0-F373BB5369F2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D14F-3F69-4075-85C0-F373BB5369F2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0C59-A1B7-4388-94BA-7D7F81F9399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F1E2-8404-4726-AE48-FC91A6BC04C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96AE-D4AB-4EDB-B420-58EF640AF66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0DC96AE-D4AB-4EDB-B420-58EF640AF66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9111DB4-391D-4EBA-8A7B-F1260D2DD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Precision Temperature Controller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Group 13</a:t>
            </a:r>
          </a:p>
          <a:p>
            <a:r>
              <a:rPr lang="en-US" dirty="0" smtClean="0"/>
              <a:t>Ashley Desiongco</a:t>
            </a:r>
          </a:p>
          <a:p>
            <a:r>
              <a:rPr lang="en-US" dirty="0" smtClean="0"/>
              <a:t>Stacy Glass</a:t>
            </a:r>
          </a:p>
          <a:p>
            <a:r>
              <a:rPr lang="en-US" dirty="0" smtClean="0"/>
              <a:t>Martin Trang</a:t>
            </a:r>
          </a:p>
          <a:p>
            <a:r>
              <a:rPr lang="en-US" dirty="0" smtClean="0"/>
              <a:t>Cara Waterbury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5111" r="46667" b="76889"/>
          <a:stretch>
            <a:fillRect/>
          </a:stretch>
        </p:blipFill>
        <p:spPr bwMode="auto">
          <a:xfrm>
            <a:off x="762000" y="60198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6248400" cy="6296559"/>
          </a:xfrm>
        </p:spPr>
      </p:pic>
    </p:spTree>
    <p:extLst>
      <p:ext uri="{BB962C8B-B14F-4D97-AF65-F5344CB8AC3E}">
        <p14:creationId xmlns:p14="http://schemas.microsoft.com/office/powerpoint/2010/main" val="32016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RTD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RTD ladder</a:t>
            </a:r>
          </a:p>
          <a:p>
            <a:r>
              <a:rPr lang="en-US" dirty="0" smtClean="0"/>
              <a:t>Requires only 1 precision resistor</a:t>
            </a:r>
          </a:p>
          <a:p>
            <a:r>
              <a:rPr lang="en-US" dirty="0" smtClean="0"/>
              <a:t>Must match min input requirements of AD converter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18" y="1750694"/>
            <a:ext cx="3858164" cy="4563112"/>
          </a:xfrm>
        </p:spPr>
      </p:pic>
    </p:spTree>
    <p:extLst>
      <p:ext uri="{BB962C8B-B14F-4D97-AF65-F5344CB8AC3E}">
        <p14:creationId xmlns:p14="http://schemas.microsoft.com/office/powerpoint/2010/main" val="16422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16568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A-D Converters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2600" y="1535113"/>
            <a:ext cx="18288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AD7797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20912"/>
            <a:ext cx="3931920" cy="3951288"/>
          </a:xfrm>
        </p:spPr>
        <p:txBody>
          <a:bodyPr/>
          <a:lstStyle/>
          <a:p>
            <a:r>
              <a:rPr lang="en-US" dirty="0" smtClean="0"/>
              <a:t>24 bit resolution</a:t>
            </a:r>
          </a:p>
          <a:p>
            <a:r>
              <a:rPr lang="en-US" dirty="0" smtClean="0"/>
              <a:t>1 differential input</a:t>
            </a:r>
          </a:p>
          <a:p>
            <a:r>
              <a:rPr lang="en-US" dirty="0" smtClean="0"/>
              <a:t>SPI interface </a:t>
            </a:r>
          </a:p>
          <a:p>
            <a:r>
              <a:rPr lang="en-US" dirty="0" smtClean="0"/>
              <a:t>Internal gain amplifier fixed at 128</a:t>
            </a:r>
          </a:p>
          <a:p>
            <a:r>
              <a:rPr lang="en-US" dirty="0" smtClean="0"/>
              <a:t>Used for heater (TC) reading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791200" y="1524000"/>
            <a:ext cx="1600200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AD7718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41775" cy="3951288"/>
          </a:xfrm>
        </p:spPr>
        <p:txBody>
          <a:bodyPr/>
          <a:lstStyle/>
          <a:p>
            <a:pPr marL="285750" indent="-285750"/>
            <a:r>
              <a:rPr lang="en-US" dirty="0"/>
              <a:t>24 bit resolution</a:t>
            </a:r>
          </a:p>
          <a:p>
            <a:pPr marL="285750" indent="-285750"/>
            <a:r>
              <a:rPr lang="en-US" dirty="0"/>
              <a:t>8 channel input MUX</a:t>
            </a:r>
          </a:p>
          <a:p>
            <a:pPr marL="285750" indent="-285750"/>
            <a:r>
              <a:rPr lang="en-US" dirty="0"/>
              <a:t>SPI interface</a:t>
            </a:r>
          </a:p>
          <a:p>
            <a:r>
              <a:rPr lang="en-US" dirty="0" smtClean="0"/>
              <a:t>Internal PGA of 1 to 128</a:t>
            </a:r>
          </a:p>
          <a:p>
            <a:r>
              <a:rPr lang="en-US" dirty="0" smtClean="0"/>
              <a:t>Used for all RTD readings and secondary TC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 Voltage Considerations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286290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Draw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AD7797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l-GR" sz="1800" b="0" dirty="0" smtClean="0"/>
                        <a:t>μ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AD7718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1.25 </a:t>
                      </a:r>
                      <a:r>
                        <a:rPr lang="el-GR" sz="1800" b="0" dirty="0" smtClean="0"/>
                        <a:t>μ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AD8476</a:t>
                      </a:r>
                      <a:r>
                        <a:rPr lang="en-US" baseline="0" dirty="0" smtClean="0"/>
                        <a:t> – Op Amp (2)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</a:t>
                      </a:r>
                      <a:r>
                        <a:rPr lang="el-GR" sz="1800" b="0" dirty="0" smtClean="0"/>
                        <a:t>μ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RTD Ladder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713 </a:t>
                      </a:r>
                      <a:r>
                        <a:rPr lang="el-GR" sz="1800" b="0" dirty="0" smtClean="0"/>
                        <a:t>μ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720.25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l-GR" b="1" baseline="0" dirty="0" smtClean="0"/>
                        <a:t>μ</a:t>
                      </a:r>
                      <a:r>
                        <a:rPr lang="en-US" b="1" baseline="0" dirty="0" smtClean="0"/>
                        <a:t>A</a:t>
                      </a:r>
                      <a:endParaRPr lang="en-US" b="1" dirty="0"/>
                    </a:p>
                  </a:txBody>
                  <a:tcPr marL="91439" marR="91439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91000"/>
            <a:ext cx="3822929" cy="2000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4343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</a:t>
            </a:r>
            <a:r>
              <a:rPr lang="en-US" sz="2400" b="1" baseline="-25000" dirty="0" err="1" smtClean="0"/>
              <a:t>out</a:t>
            </a:r>
            <a:r>
              <a:rPr lang="en-US" sz="2400" b="1" dirty="0" smtClean="0"/>
              <a:t> = 2.5 V</a:t>
            </a:r>
          </a:p>
          <a:p>
            <a:r>
              <a:rPr lang="en-US" sz="2400" b="1" dirty="0" err="1" smtClean="0"/>
              <a:t>I</a:t>
            </a:r>
            <a:r>
              <a:rPr lang="en-US" sz="2400" b="1" baseline="-25000" dirty="0" err="1" smtClean="0"/>
              <a:t>out</a:t>
            </a:r>
            <a:r>
              <a:rPr lang="en-US" sz="2400" b="1" dirty="0" smtClean="0"/>
              <a:t> = 40 mA</a:t>
            </a:r>
          </a:p>
          <a:p>
            <a:r>
              <a:rPr lang="en-US" sz="2400" b="1" dirty="0" smtClean="0"/>
              <a:t>Temp drift = 3ppm/ ⁰C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092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Microcontroller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Capable of Communicating with 8 Peripheral Devices.</a:t>
            </a:r>
          </a:p>
          <a:p>
            <a:r>
              <a:rPr lang="en-US" dirty="0" smtClean="0"/>
              <a:t>Capable of Handling RS-232, RS-485, USB, and Ethernet Protocols.</a:t>
            </a:r>
          </a:p>
          <a:p>
            <a:r>
              <a:rPr lang="en-US" dirty="0" smtClean="0"/>
              <a:t>Capable of performing signed, floating point math.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PIC32MX150F128B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SPI Interfaces</a:t>
            </a:r>
          </a:p>
          <a:p>
            <a:r>
              <a:rPr lang="en-US" dirty="0" smtClean="0"/>
              <a:t>2 UART Interfaces</a:t>
            </a:r>
          </a:p>
          <a:p>
            <a:r>
              <a:rPr lang="en-US" dirty="0" smtClean="0"/>
              <a:t>Full-featured ANSI-Compliant C Programming Language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200400"/>
            <a:ext cx="82486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0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PIC32MX150F128B connected in Master-Slave configuration.</a:t>
            </a:r>
          </a:p>
          <a:p>
            <a:r>
              <a:rPr lang="en-US" dirty="0" smtClean="0"/>
              <a:t>Slaves will be customized to serve a single purpose.</a:t>
            </a:r>
          </a:p>
          <a:p>
            <a:r>
              <a:rPr lang="en-US" dirty="0" smtClean="0"/>
              <a:t>Master will handle outside communication and slave coordination.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81400"/>
            <a:ext cx="4038600" cy="288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15" y="946937"/>
            <a:ext cx="379181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Pinout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1" y="1253746"/>
            <a:ext cx="37719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3150" y="2612438"/>
            <a:ext cx="1885950" cy="740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2177" y="3429000"/>
            <a:ext cx="188595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1602" y="4505325"/>
            <a:ext cx="1885950" cy="204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276600"/>
            <a:ext cx="188595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438400"/>
            <a:ext cx="188595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2819400"/>
            <a:ext cx="1219200" cy="3767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3276600"/>
            <a:ext cx="16002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43725" y="3124200"/>
            <a:ext cx="1600200" cy="7917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2405479"/>
            <a:ext cx="1447800" cy="4139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62662" y="4990603"/>
            <a:ext cx="1219200" cy="1448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COTS controller</a:t>
            </a:r>
          </a:p>
          <a:p>
            <a:pPr lvl="1"/>
            <a:r>
              <a:rPr lang="en-US" sz="2400" dirty="0" smtClean="0"/>
              <a:t>More Efficient</a:t>
            </a:r>
          </a:p>
          <a:p>
            <a:pPr lvl="1"/>
            <a:r>
              <a:rPr lang="en-US" sz="2400" dirty="0" smtClean="0"/>
              <a:t>More Economical </a:t>
            </a:r>
          </a:p>
          <a:p>
            <a:r>
              <a:rPr lang="en-US" dirty="0" smtClean="0"/>
              <a:t>Use modern technology</a:t>
            </a:r>
          </a:p>
          <a:p>
            <a:pPr lvl="1"/>
            <a:r>
              <a:rPr lang="en-US" sz="2400" dirty="0" smtClean="0"/>
              <a:t>Part selection must consider production life</a:t>
            </a:r>
          </a:p>
          <a:p>
            <a:endParaRPr lang="en-US" dirty="0" smtClean="0"/>
          </a:p>
        </p:txBody>
      </p:sp>
      <p:pic>
        <p:nvPicPr>
          <p:cNvPr id="1026" name="Picture 2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5248"/>
            <a:ext cx="1779588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19980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29575"/>
            <a:ext cx="1789481" cy="18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aching\AppData\Local\Microsoft\Windows\Temporary Internet Files\Content.IE5\XCDG80K0\MC90043783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33657"/>
            <a:ext cx="1044575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Peripherals (from the Master)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MAX232 – RS232 – UART</a:t>
            </a:r>
          </a:p>
          <a:p>
            <a:r>
              <a:rPr lang="en-US" dirty="0" smtClean="0"/>
              <a:t>MAX481 – RS485 – UART</a:t>
            </a:r>
          </a:p>
          <a:p>
            <a:r>
              <a:rPr lang="en-US" dirty="0" smtClean="0"/>
              <a:t>MCP2200 – USB </a:t>
            </a:r>
            <a:r>
              <a:rPr lang="en-US" dirty="0"/>
              <a:t>– </a:t>
            </a:r>
            <a:r>
              <a:rPr lang="en-US" dirty="0" smtClean="0"/>
              <a:t>UART</a:t>
            </a:r>
          </a:p>
          <a:p>
            <a:r>
              <a:rPr lang="en-US" dirty="0" smtClean="0"/>
              <a:t>ENC28J60 – Ethernet – SPI</a:t>
            </a:r>
          </a:p>
          <a:p>
            <a:r>
              <a:rPr lang="en-US" dirty="0" smtClean="0"/>
              <a:t>µLCD-32032 – Display – UART</a:t>
            </a:r>
          </a:p>
          <a:p>
            <a:r>
              <a:rPr lang="en-US" dirty="0" smtClean="0"/>
              <a:t>PIC32MX150F128B – Slave – SPI</a:t>
            </a:r>
          </a:p>
          <a:p>
            <a:r>
              <a:rPr lang="en-US" dirty="0"/>
              <a:t>Independent 8-level deep FIFO TX/RX UART Buffers</a:t>
            </a:r>
          </a:p>
          <a:p>
            <a:r>
              <a:rPr lang="en-US" dirty="0"/>
              <a:t>Independent 4-level deep FIFO TX/RX SPI Buffers onboard the </a:t>
            </a:r>
            <a:r>
              <a:rPr lang="en-US" dirty="0" smtClean="0"/>
              <a:t>PIC32MX150F128B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81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MPLABX using MPLAB C32</a:t>
            </a:r>
          </a:p>
          <a:p>
            <a:r>
              <a:rPr lang="en-US" dirty="0" smtClean="0"/>
              <a:t>Simulation Capability</a:t>
            </a:r>
          </a:p>
          <a:p>
            <a:r>
              <a:rPr lang="en-US" dirty="0" smtClean="0"/>
              <a:t>Debugging</a:t>
            </a:r>
          </a:p>
          <a:p>
            <a:pPr lvl="1"/>
            <a:r>
              <a:rPr lang="en-US" sz="2400" dirty="0" smtClean="0"/>
              <a:t>Using PICKIT3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66" y="2514600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Touch Screen</a:t>
            </a:r>
          </a:p>
          <a:p>
            <a:r>
              <a:rPr lang="en-US" dirty="0" smtClean="0"/>
              <a:t>Low-Cost</a:t>
            </a:r>
          </a:p>
          <a:p>
            <a:r>
              <a:rPr lang="en-US" dirty="0" smtClean="0"/>
              <a:t>Fit in existing </a:t>
            </a:r>
            <a:r>
              <a:rPr lang="en-US" dirty="0"/>
              <a:t>c</a:t>
            </a:r>
            <a:r>
              <a:rPr lang="en-US" dirty="0" smtClean="0"/>
              <a:t>hassis</a:t>
            </a:r>
          </a:p>
          <a:p>
            <a:r>
              <a:rPr lang="en-US" dirty="0" smtClean="0"/>
              <a:t>Interface easily to microcontroller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4D-Systems uLCD32 (GFX)</a:t>
            </a:r>
            <a:endParaRPr lang="en-US" dirty="0"/>
          </a:p>
        </p:txBody>
      </p:sp>
      <p:pic>
        <p:nvPicPr>
          <p:cNvPr id="4" name="Picture 2" descr="http://t0.gstatic.com/images?q=tbn:ANd9GcSb0kAP9ylre18mqqvzAWVDb_QX4JDdToSbKrol29SLmzDS2XW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678749">
            <a:off x="-26926" y="2008126"/>
            <a:ext cx="4114800" cy="411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8200" y="1905000"/>
            <a:ext cx="449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Built in Graphics   </a:t>
            </a:r>
          </a:p>
          <a:p>
            <a:r>
              <a:rPr lang="en-US" sz="2800" dirty="0" smtClean="0"/>
              <a:t>  Controller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Easy 5-pin interface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On-board Audio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Micro-SD card connector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Expansion Ports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Built in Graphics Libraries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Features</a:t>
            </a:r>
            <a:endParaRPr lang="en-US" dirty="0"/>
          </a:p>
        </p:txBody>
      </p:sp>
      <p:pic>
        <p:nvPicPr>
          <p:cNvPr id="4" name="Content Placeholder 30" descr="Display_Front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09326" y="2659386"/>
            <a:ext cx="4030648" cy="3938166"/>
          </a:xfrm>
        </p:spPr>
      </p:pic>
      <p:grpSp>
        <p:nvGrpSpPr>
          <p:cNvPr id="3" name="Group 4"/>
          <p:cNvGrpSpPr/>
          <p:nvPr/>
        </p:nvGrpSpPr>
        <p:grpSpPr>
          <a:xfrm>
            <a:off x="4456563" y="2895600"/>
            <a:ext cx="4306437" cy="3962400"/>
            <a:chOff x="4456563" y="2895600"/>
            <a:chExt cx="4306437" cy="3962400"/>
          </a:xfrm>
        </p:grpSpPr>
        <p:sp>
          <p:nvSpPr>
            <p:cNvPr id="6" name="TextBox 5"/>
            <p:cNvSpPr txBox="1"/>
            <p:nvPr/>
          </p:nvSpPr>
          <p:spPr>
            <a:xfrm>
              <a:off x="6963749" y="64770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5334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49530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56563" y="2960132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2000" y="28956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5206621" y="259507"/>
            <a:ext cx="3077570" cy="2399879"/>
            <a:chOff x="4724400" y="0"/>
            <a:chExt cx="4038600" cy="2952845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381000"/>
              <a:ext cx="4038600" cy="2571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52"/>
            <p:cNvGrpSpPr/>
            <p:nvPr/>
          </p:nvGrpSpPr>
          <p:grpSpPr>
            <a:xfrm>
              <a:off x="8077200" y="0"/>
              <a:ext cx="381000" cy="1143000"/>
              <a:chOff x="8077200" y="0"/>
              <a:chExt cx="381000" cy="1143000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rot="5400000" flipH="1" flipV="1">
                <a:off x="7811294" y="723106"/>
                <a:ext cx="8382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8077200" y="0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</a:p>
              <a:p>
                <a:endParaRPr lang="en-US" dirty="0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304800" y="1676400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480x272 Resolution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Expansion Ports (2)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5 Pin Serial Programming Interface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PICASO-GFX2 Processor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Micro-SD Card Slot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1.2W Audio Amplifier with Speaker</a:t>
            </a:r>
            <a:endParaRPr lang="en-US" sz="28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295900" y="685800"/>
            <a:ext cx="2857500" cy="168804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58000" y="162474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3.2”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24000"/>
            <a:ext cx="2590800" cy="365760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Easy 5 pin interface</a:t>
            </a:r>
          </a:p>
          <a:p>
            <a:pPr lvl="1"/>
            <a:r>
              <a:rPr lang="en-US" sz="2600" dirty="0" smtClean="0"/>
              <a:t>Vin, TX, RX, GND, RESET</a:t>
            </a:r>
          </a:p>
          <a:p>
            <a:r>
              <a:rPr lang="en-US" sz="2600" dirty="0" smtClean="0"/>
              <a:t>Also used to program display with 4D Programming Cable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447800"/>
            <a:ext cx="63627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4D Programming C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0292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PICASO-GFX2 Processor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400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Custom Graphics Controller</a:t>
            </a:r>
          </a:p>
          <a:p>
            <a:r>
              <a:rPr lang="en-US" dirty="0" smtClean="0"/>
              <a:t>Configuration </a:t>
            </a:r>
            <a:r>
              <a:rPr lang="en-US" dirty="0" smtClean="0"/>
              <a:t>available as a </a:t>
            </a:r>
            <a:r>
              <a:rPr lang="en-US" dirty="0" err="1" smtClean="0"/>
              <a:t>PmmC</a:t>
            </a:r>
            <a:r>
              <a:rPr lang="en-US" dirty="0" smtClean="0"/>
              <a:t> (Personality-module-micro-Code)</a:t>
            </a:r>
          </a:p>
          <a:p>
            <a:r>
              <a:rPr lang="en-US" dirty="0" err="1" smtClean="0"/>
              <a:t>PmmC</a:t>
            </a:r>
            <a:r>
              <a:rPr lang="en-US" dirty="0" smtClean="0"/>
              <a:t> file contains all low level micro-code </a:t>
            </a:r>
            <a:r>
              <a:rPr lang="en-US" dirty="0" smtClean="0"/>
              <a:t>information</a:t>
            </a:r>
            <a:endParaRPr lang="en-US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05000"/>
            <a:ext cx="27813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Audio/Micro-SD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038600" cy="5334000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 smtClean="0"/>
              <a:t>Audio support is supplied by the PICASO-GFX2 processor, an onboard audio amplifier and 8-ohm speaker</a:t>
            </a:r>
          </a:p>
          <a:p>
            <a:r>
              <a:rPr lang="en-US" sz="4500" dirty="0" smtClean="0"/>
              <a:t>Executed by a simple instruction</a:t>
            </a:r>
          </a:p>
          <a:p>
            <a:endParaRPr lang="en-US" sz="4500" dirty="0"/>
          </a:p>
          <a:p>
            <a:pPr lvl="0">
              <a:defRPr/>
            </a:pPr>
            <a:r>
              <a:rPr lang="en-US" sz="4500" dirty="0"/>
              <a:t>Micro-SD card is used for all </a:t>
            </a:r>
            <a:r>
              <a:rPr lang="en-US" sz="4500" dirty="0" err="1"/>
              <a:t>mulitmedia</a:t>
            </a:r>
            <a:r>
              <a:rPr lang="en-US" sz="4500" dirty="0"/>
              <a:t> file retrieval </a:t>
            </a:r>
            <a:endParaRPr lang="en-US" sz="4500" dirty="0" smtClean="0"/>
          </a:p>
          <a:p>
            <a:pPr lvl="0">
              <a:defRPr/>
            </a:pPr>
            <a:r>
              <a:rPr lang="en-US" sz="4500" dirty="0" smtClean="0"/>
              <a:t>Can also be used as general purpose storage</a:t>
            </a:r>
            <a:endParaRPr lang="en-US" sz="30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590800"/>
            <a:ext cx="4514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7714"/>
            <a:ext cx="9144000" cy="990599"/>
          </a:xfrm>
        </p:spPr>
        <p:txBody>
          <a:bodyPr/>
          <a:lstStyle/>
          <a:p>
            <a:r>
              <a:rPr lang="en-US" dirty="0" smtClean="0"/>
              <a:t>Temperature displayed at all times</a:t>
            </a:r>
          </a:p>
          <a:p>
            <a:r>
              <a:rPr lang="en-US" dirty="0" smtClean="0"/>
              <a:t>Change current set point option</a:t>
            </a:r>
          </a:p>
          <a:p>
            <a:endParaRPr lang="en-US" dirty="0" smtClean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47755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44333"/>
            <a:ext cx="4572000" cy="351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Extended Area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Will use 2 Type T T/C or 4 RTDs</a:t>
            </a:r>
          </a:p>
          <a:p>
            <a:r>
              <a:rPr lang="en-US" dirty="0" smtClean="0"/>
              <a:t>From -30°C to 700°C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Cavity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Will use 2 </a:t>
            </a:r>
            <a:r>
              <a:rPr lang="en-US" dirty="0" smtClean="0"/>
              <a:t>Type S T/C</a:t>
            </a:r>
          </a:p>
          <a:p>
            <a:r>
              <a:rPr lang="en-US" dirty="0" smtClean="0"/>
              <a:t>From 50°C to 1200°C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667" t="30222" r="79444" b="37778"/>
          <a:stretch>
            <a:fillRect/>
          </a:stretch>
        </p:blipFill>
        <p:spPr bwMode="auto">
          <a:xfrm>
            <a:off x="5029200" y="3429000"/>
            <a:ext cx="259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39583" r="71875" b="28125"/>
          <a:stretch>
            <a:fillRect/>
          </a:stretch>
        </p:blipFill>
        <p:spPr bwMode="auto">
          <a:xfrm>
            <a:off x="838200" y="38100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Power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085690"/>
              </p:ext>
            </p:extLst>
          </p:nvPr>
        </p:nvGraphicFramePr>
        <p:xfrm>
          <a:off x="1143000" y="876940"/>
          <a:ext cx="6324600" cy="5867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399"/>
                <a:gridCol w="1014441"/>
                <a:gridCol w="1264920"/>
                <a:gridCol w="1264920"/>
                <a:gridCol w="1264920"/>
              </a:tblGrid>
              <a:tr h="439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Part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Current (mA)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Voltage (V)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Quantity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Power (mW)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8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ADC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0.65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3.25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ADC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0.325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1.625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ADC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2.145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ADC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0.325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1.0725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latin typeface="+mn-lt"/>
                        </a:rPr>
                        <a:t>OpAmp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0.33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3.3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Ref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Quad Buffer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150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RS485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0.9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4.5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RS232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USB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475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39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Ethernet Controller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3.3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594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Display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150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750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latin typeface="+mn-lt"/>
                        </a:rPr>
                        <a:t>Microcontroller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3.3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330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4:1 MUX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3.3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247.5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8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TOTALS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latin typeface="+mn-lt"/>
                        </a:rPr>
                        <a:t>649.31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+mn-lt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latin typeface="+mn-lt"/>
                        </a:rPr>
                        <a:t>2641.393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Block Diagram</a:t>
            </a:r>
            <a:endParaRPr lang="en-US" dirty="0"/>
          </a:p>
        </p:txBody>
      </p:sp>
      <p:grpSp>
        <p:nvGrpSpPr>
          <p:cNvPr id="3" name="Group 35"/>
          <p:cNvGrpSpPr/>
          <p:nvPr/>
        </p:nvGrpSpPr>
        <p:grpSpPr>
          <a:xfrm>
            <a:off x="0" y="1828800"/>
            <a:ext cx="9067800" cy="3733800"/>
            <a:chOff x="304800" y="1371600"/>
            <a:chExt cx="9067800" cy="37338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04800" y="3200400"/>
              <a:ext cx="1447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752600" y="2590800"/>
              <a:ext cx="1676400" cy="1143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LS25-5</a:t>
              </a:r>
              <a:r>
                <a:rPr lang="en-US" dirty="0" smtClean="0"/>
                <a:t> 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429000" y="3200400"/>
              <a:ext cx="99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04800" y="2892623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90 – 240 </a:t>
              </a:r>
              <a:r>
                <a:rPr lang="en-US" b="1" dirty="0" err="1" smtClean="0"/>
                <a:t>Vac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907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5V</a:t>
              </a:r>
              <a:endParaRPr lang="en-US" b="1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4419600" y="1905000"/>
              <a:ext cx="0" cy="1295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419600" y="1905000"/>
              <a:ext cx="99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419600" y="3200400"/>
              <a:ext cx="0" cy="1295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419600" y="4495800"/>
              <a:ext cx="99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5410200" y="1371600"/>
              <a:ext cx="2438400" cy="12954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ADC	         RS485</a:t>
              </a:r>
            </a:p>
            <a:p>
              <a:r>
                <a:rPr lang="en-US" sz="1600" b="1" dirty="0" err="1" smtClean="0"/>
                <a:t>OpAmp</a:t>
              </a:r>
              <a:r>
                <a:rPr lang="en-US" sz="1600" b="1" dirty="0" smtClean="0"/>
                <a:t> 	         RS232</a:t>
              </a:r>
            </a:p>
            <a:p>
              <a:r>
                <a:rPr lang="en-US" sz="1600" b="1" dirty="0" smtClean="0"/>
                <a:t>Ref.	         Display</a:t>
              </a:r>
            </a:p>
            <a:p>
              <a:r>
                <a:rPr lang="en-US" sz="1600" b="1" dirty="0" smtClean="0"/>
                <a:t>Buffer </a:t>
              </a:r>
              <a:r>
                <a:rPr lang="en-US" b="1" dirty="0" smtClean="0"/>
                <a:t>	        USB 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10200" y="3962400"/>
              <a:ext cx="1295400" cy="9906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LT1129-3.3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96200" y="3962400"/>
              <a:ext cx="1676400" cy="1143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Ethernet</a:t>
              </a:r>
            </a:p>
            <a:p>
              <a:r>
                <a:rPr lang="en-US" sz="1600" b="1" dirty="0" smtClean="0"/>
                <a:t>Microcontroller</a:t>
              </a:r>
            </a:p>
            <a:p>
              <a:r>
                <a:rPr lang="en-US" sz="1600" b="1" dirty="0" smtClean="0"/>
                <a:t>4:1 MUX</a:t>
              </a:r>
            </a:p>
            <a:p>
              <a:r>
                <a:rPr lang="en-US" sz="1600" b="1" dirty="0" smtClean="0"/>
                <a:t>ADC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705600" y="4495800"/>
              <a:ext cx="99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553200" y="4648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3.3V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Temperature control 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 noise</a:t>
            </a:r>
          </a:p>
          <a:p>
            <a:r>
              <a:rPr lang="en-US" dirty="0" smtClean="0"/>
              <a:t>Minimize overshoot</a:t>
            </a:r>
          </a:p>
          <a:p>
            <a:r>
              <a:rPr lang="en-US" dirty="0" smtClean="0"/>
              <a:t>More efficient than standard PID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889" t="29333" r="56111" b="42222"/>
          <a:stretch>
            <a:fillRect/>
          </a:stretch>
        </p:blipFill>
        <p:spPr bwMode="auto">
          <a:xfrm>
            <a:off x="2321718" y="3429000"/>
            <a:ext cx="45005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PID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00600" y="15240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Influence of parameters:</a:t>
            </a:r>
          </a:p>
          <a:p>
            <a:pPr lvl="1"/>
            <a:r>
              <a:rPr lang="en-US" dirty="0" smtClean="0"/>
              <a:t>P = Decreases rise time</a:t>
            </a:r>
          </a:p>
          <a:p>
            <a:pPr lvl="1"/>
            <a:r>
              <a:rPr lang="en-US" dirty="0" smtClean="0"/>
              <a:t>I = Eliminates SS Error</a:t>
            </a:r>
          </a:p>
          <a:p>
            <a:pPr lvl="1"/>
            <a:r>
              <a:rPr lang="en-US" dirty="0" smtClean="0"/>
              <a:t>D = Decreases overshoot and settling time</a:t>
            </a:r>
          </a:p>
          <a:p>
            <a:r>
              <a:rPr lang="en-US" dirty="0" smtClean="0"/>
              <a:t>Initial loop encompasses entire temperature range using only P and D parameters </a:t>
            </a:r>
          </a:p>
          <a:p>
            <a:r>
              <a:rPr lang="en-US" dirty="0" smtClean="0"/>
              <a:t>Next loop focuses on a smaller range and uses P, I and 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5243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Analog system software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Interfacing with AD7797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Thermocouple Reading</a:t>
            </a:r>
          </a:p>
          <a:p>
            <a:r>
              <a:rPr lang="en-US" dirty="0" smtClean="0"/>
              <a:t>Initialize AD7797 to the following settings:</a:t>
            </a:r>
          </a:p>
          <a:p>
            <a:pPr lvl="1"/>
            <a:r>
              <a:rPr lang="en-US" dirty="0" smtClean="0"/>
              <a:t>Unipolar Mode: 0 – 20 mV</a:t>
            </a:r>
          </a:p>
          <a:p>
            <a:pPr lvl="1"/>
            <a:r>
              <a:rPr lang="en-US" dirty="0" smtClean="0"/>
              <a:t>Sampling Frequency: 123 Hz</a:t>
            </a:r>
          </a:p>
          <a:p>
            <a:pPr lvl="1"/>
            <a:r>
              <a:rPr lang="en-US" dirty="0" smtClean="0"/>
              <a:t>Clock Source: Internal 64 kHz</a:t>
            </a:r>
          </a:p>
          <a:p>
            <a:pPr lvl="1"/>
            <a:r>
              <a:rPr lang="en-US" dirty="0" smtClean="0"/>
              <a:t>Converting Mode: Continuous Conversion Mode</a:t>
            </a:r>
          </a:p>
          <a:p>
            <a:r>
              <a:rPr lang="en-US" dirty="0" smtClean="0"/>
              <a:t>Reading data output register:</a:t>
            </a:r>
          </a:p>
          <a:p>
            <a:pPr lvl="1"/>
            <a:r>
              <a:rPr lang="en-US" dirty="0" smtClean="0"/>
              <a:t>Send 0x58FFFFFF to DIN of AD7797 – Single Read Operation</a:t>
            </a:r>
          </a:p>
        </p:txBody>
      </p:sp>
    </p:spTree>
    <p:extLst>
      <p:ext uri="{BB962C8B-B14F-4D97-AF65-F5344CB8AC3E}">
        <p14:creationId xmlns:p14="http://schemas.microsoft.com/office/powerpoint/2010/main" val="34090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with </a:t>
            </a:r>
            <a:r>
              <a:rPr lang="en-US" dirty="0" smtClean="0"/>
              <a:t>AD7718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CJC </a:t>
            </a:r>
            <a:r>
              <a:rPr lang="en-US" dirty="0" smtClean="0"/>
              <a:t>Reading</a:t>
            </a:r>
          </a:p>
          <a:p>
            <a:r>
              <a:rPr lang="en-US" dirty="0"/>
              <a:t>Initialize </a:t>
            </a:r>
            <a:r>
              <a:rPr lang="en-US" dirty="0" smtClean="0"/>
              <a:t>AD7718 </a:t>
            </a:r>
            <a:r>
              <a:rPr lang="en-US" dirty="0"/>
              <a:t>to the following settings:</a:t>
            </a:r>
          </a:p>
          <a:p>
            <a:pPr lvl="1"/>
            <a:r>
              <a:rPr lang="en-US" dirty="0"/>
              <a:t>Unipolar </a:t>
            </a:r>
            <a:r>
              <a:rPr lang="en-US" dirty="0" smtClean="0"/>
              <a:t>Mode</a:t>
            </a:r>
          </a:p>
          <a:p>
            <a:pPr lvl="1"/>
            <a:r>
              <a:rPr lang="en-US" dirty="0" smtClean="0"/>
              <a:t>Programmable Gain: 128</a:t>
            </a:r>
            <a:endParaRPr lang="en-US" dirty="0"/>
          </a:p>
          <a:p>
            <a:pPr lvl="1"/>
            <a:r>
              <a:rPr lang="en-US" dirty="0"/>
              <a:t>Sampling Frequency: </a:t>
            </a:r>
            <a:r>
              <a:rPr lang="en-US" dirty="0" smtClean="0"/>
              <a:t>105.3 Hz</a:t>
            </a:r>
          </a:p>
          <a:p>
            <a:pPr lvl="1"/>
            <a:r>
              <a:rPr lang="en-US" dirty="0" smtClean="0"/>
              <a:t>Chopper Enabled</a:t>
            </a:r>
          </a:p>
          <a:p>
            <a:pPr lvl="1"/>
            <a:r>
              <a:rPr lang="en-US" dirty="0" smtClean="0"/>
              <a:t>Converting </a:t>
            </a:r>
            <a:r>
              <a:rPr lang="en-US" dirty="0"/>
              <a:t>Mode: Continuous Conversion </a:t>
            </a:r>
            <a:r>
              <a:rPr lang="en-US" dirty="0" smtClean="0"/>
              <a:t>Mode</a:t>
            </a:r>
          </a:p>
          <a:p>
            <a:pPr lvl="1"/>
            <a:r>
              <a:rPr lang="en-US" dirty="0" smtClean="0"/>
              <a:t>Channel Select: AIN(+) – AIN3; AIN(-) – AIN4</a:t>
            </a:r>
          </a:p>
          <a:p>
            <a:r>
              <a:rPr lang="en-US" dirty="0"/>
              <a:t>Reading data output register:</a:t>
            </a:r>
          </a:p>
          <a:p>
            <a:pPr lvl="1"/>
            <a:r>
              <a:rPr lang="en-US" dirty="0"/>
              <a:t>Send </a:t>
            </a:r>
            <a:r>
              <a:rPr lang="en-US" dirty="0" smtClean="0"/>
              <a:t>0x44FFFFFF </a:t>
            </a:r>
            <a:r>
              <a:rPr lang="en-US" dirty="0"/>
              <a:t>to DIN of </a:t>
            </a:r>
            <a:r>
              <a:rPr lang="en-US" dirty="0" smtClean="0"/>
              <a:t>AD7718 </a:t>
            </a:r>
            <a:r>
              <a:rPr lang="en-US" dirty="0"/>
              <a:t>– Single Read </a:t>
            </a:r>
            <a:r>
              <a:rPr lang="en-US" dirty="0" smtClean="0"/>
              <a:t>Operation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Acquire CJC equivalent voltage reading</a:t>
            </a:r>
          </a:p>
          <a:p>
            <a:r>
              <a:rPr lang="en-US" dirty="0" smtClean="0"/>
              <a:t>Acquire thermocouple voltage</a:t>
            </a:r>
          </a:p>
          <a:p>
            <a:r>
              <a:rPr lang="en-US" dirty="0" smtClean="0"/>
              <a:t>Subtract CJC voltage from thermocouple voltage</a:t>
            </a:r>
          </a:p>
          <a:p>
            <a:r>
              <a:rPr lang="en-US" dirty="0" smtClean="0"/>
              <a:t>Translate to temperature using NIST Standard Tables.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07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962400"/>
            <a:ext cx="49530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670952" y="4507498"/>
            <a:ext cx="18020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AD7718 Formula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691603" y="5410200"/>
            <a:ext cx="18020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AD7797 Formula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59" y="4953000"/>
            <a:ext cx="4253841" cy="47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2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Level Block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7543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Peripheral software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Interrupt Driven </a:t>
            </a:r>
            <a:r>
              <a:rPr lang="en-US" dirty="0" smtClean="0"/>
              <a:t>Events</a:t>
            </a:r>
            <a:endParaRPr lang="en-US" dirty="0"/>
          </a:p>
          <a:p>
            <a:pPr lvl="1"/>
            <a:r>
              <a:rPr lang="en-US" dirty="0" smtClean="0"/>
              <a:t>Constant Polling </a:t>
            </a:r>
            <a:r>
              <a:rPr lang="en-US" dirty="0"/>
              <a:t>Transmit/Receive </a:t>
            </a:r>
            <a:r>
              <a:rPr lang="en-US" dirty="0" smtClean="0"/>
              <a:t>Buffers for SPI and UART</a:t>
            </a:r>
          </a:p>
          <a:p>
            <a:r>
              <a:rPr lang="en-US" dirty="0" smtClean="0"/>
              <a:t>Master PIC handles data transfer to and from the Display and Slave PIC</a:t>
            </a:r>
          </a:p>
          <a:p>
            <a:r>
              <a:rPr lang="en-US" dirty="0" smtClean="0"/>
              <a:t>Master PIC serves as a slave to the Computer Interface.</a:t>
            </a:r>
          </a:p>
          <a:p>
            <a:r>
              <a:rPr lang="en-US" dirty="0" smtClean="0"/>
              <a:t>Custom </a:t>
            </a:r>
            <a:r>
              <a:rPr lang="en-US" dirty="0"/>
              <a:t>LABVIEW software to handle all </a:t>
            </a:r>
            <a:r>
              <a:rPr lang="en-US" dirty="0" smtClean="0"/>
              <a:t>computer interfacing.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Martin\Dropbox\Senior Design\LAB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799"/>
            <a:ext cx="52578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Display software Design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Polls RX buffer for command from master</a:t>
            </a:r>
            <a:endParaRPr lang="en-US" dirty="0"/>
          </a:p>
          <a:p>
            <a:pPr lvl="1"/>
            <a:r>
              <a:rPr lang="en-US" dirty="0" smtClean="0"/>
              <a:t>0x01: master to send current temperature</a:t>
            </a:r>
          </a:p>
          <a:p>
            <a:pPr lvl="1"/>
            <a:r>
              <a:rPr lang="en-US" dirty="0" smtClean="0"/>
              <a:t>0x02: master to send new set point</a:t>
            </a:r>
          </a:p>
          <a:p>
            <a:pPr lvl="1"/>
            <a:r>
              <a:rPr lang="en-US" dirty="0" smtClean="0"/>
              <a:t>0x03: master requests new set point from display</a:t>
            </a:r>
          </a:p>
          <a:p>
            <a:r>
              <a:rPr lang="en-US" dirty="0" smtClean="0"/>
              <a:t>Handles touch events</a:t>
            </a:r>
          </a:p>
          <a:p>
            <a:pPr lvl="1"/>
            <a:r>
              <a:rPr lang="en-US" dirty="0" smtClean="0"/>
              <a:t>Uses internal functions to determine location of touch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Software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1600200"/>
            <a:ext cx="2667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1. 4D Workshop IDE</a:t>
            </a:r>
          </a:p>
          <a:p>
            <a:pPr>
              <a:buNone/>
            </a:pPr>
            <a:r>
              <a:rPr lang="en-US" sz="2600" dirty="0" smtClean="0"/>
              <a:t>2. </a:t>
            </a:r>
            <a:r>
              <a:rPr lang="en-US" sz="2600" dirty="0" err="1" smtClean="0"/>
              <a:t>PmmC</a:t>
            </a:r>
            <a:r>
              <a:rPr lang="en-US" sz="2600" dirty="0" smtClean="0"/>
              <a:t> Loader</a:t>
            </a:r>
          </a:p>
          <a:p>
            <a:pPr>
              <a:buNone/>
            </a:pPr>
            <a:r>
              <a:rPr lang="en-US" sz="2600" dirty="0" smtClean="0"/>
              <a:t>3. Graphics Composer</a:t>
            </a:r>
          </a:p>
          <a:p>
            <a:pPr>
              <a:buNone/>
            </a:pPr>
            <a:r>
              <a:rPr lang="en-US" sz="2600" dirty="0" smtClean="0"/>
              <a:t>4. FONT Tool</a:t>
            </a:r>
            <a:endParaRPr lang="en-US" sz="2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6553200" cy="65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12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sent in 3 bytes from master or display</a:t>
            </a:r>
          </a:p>
          <a:p>
            <a:pPr lvl="1"/>
            <a:r>
              <a:rPr lang="en-US" dirty="0" smtClean="0"/>
              <a:t>Display UART is limited to 1 byte</a:t>
            </a:r>
          </a:p>
          <a:p>
            <a:r>
              <a:rPr lang="en-US" dirty="0" smtClean="0"/>
              <a:t>First Byte: Contains tenths place (upper four bits) and ones place (lower four bits)</a:t>
            </a:r>
          </a:p>
          <a:p>
            <a:r>
              <a:rPr lang="en-US" dirty="0" smtClean="0"/>
              <a:t>Second Byte: Contains tens place (upper four bits) and hundreds place (lower four bits)</a:t>
            </a:r>
          </a:p>
          <a:p>
            <a:r>
              <a:rPr lang="en-US" dirty="0" smtClean="0"/>
              <a:t>Third Byte: Contains Thousands place (upper four bits) and sign/check bit (lower four bits)</a:t>
            </a:r>
          </a:p>
          <a:p>
            <a:pPr lvl="1"/>
            <a:r>
              <a:rPr lang="en-US" dirty="0" smtClean="0"/>
              <a:t>Fourth bit must be set high for data to be valid.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PID software Design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Set Point temperature with Current temperature</a:t>
            </a:r>
          </a:p>
          <a:p>
            <a:r>
              <a:rPr lang="en-US" dirty="0" smtClean="0"/>
              <a:t>Check if the current temperature is within the proportional band</a:t>
            </a:r>
          </a:p>
          <a:p>
            <a:r>
              <a:rPr lang="en-US" dirty="0" smtClean="0"/>
              <a:t>Accumulate error (for Integral Action) and store previous temperature (for Derivative Action)</a:t>
            </a:r>
          </a:p>
          <a:p>
            <a:r>
              <a:rPr lang="en-US" dirty="0" smtClean="0"/>
              <a:t>Calculate Proportional, Integral, and Derivative terms</a:t>
            </a:r>
          </a:p>
          <a:p>
            <a:r>
              <a:rPr lang="en-US" dirty="0" smtClean="0"/>
              <a:t>Translate PID terms into varying duty cycles for PWM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tin\Pictures\Senior Design\9-26-12\IMG_69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3446"/>
            <a:ext cx="3860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tin\Pictures\Senior Design\9-30-12\IMG_6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403506"/>
            <a:ext cx="3988717" cy="29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" y="3395246"/>
            <a:ext cx="3860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itchFamily="34" charset="0"/>
                <a:cs typeface="Times New Roman" pitchFamily="18" charset="0"/>
              </a:rPr>
              <a:t>Testing </a:t>
            </a:r>
            <a:r>
              <a:rPr lang="en-US" sz="1600" b="1" dirty="0" err="1" smtClean="0">
                <a:latin typeface="Arial" pitchFamily="34" charset="0"/>
                <a:cs typeface="Times New Roman" pitchFamily="18" charset="0"/>
              </a:rPr>
              <a:t>OpAmp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114800" y="3378369"/>
            <a:ext cx="39887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itchFamily="34" charset="0"/>
                <a:cs typeface="Times New Roman" pitchFamily="18" charset="0"/>
              </a:rPr>
              <a:t>Testing AD7797 (via PIC32 Starter Kit)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C:\Users\Martin\Dropbox\Senior Design\pictures\BOARD\IMG_19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716922"/>
            <a:ext cx="3860800" cy="269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76200" y="6455960"/>
            <a:ext cx="4343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itchFamily="34" charset="0"/>
                <a:cs typeface="Times New Roman" pitchFamily="18" charset="0"/>
              </a:rPr>
              <a:t>Testing AD7797 (via PIC32MX150F128B)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3800"/>
            <a:ext cx="3988716" cy="272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266488" y="6442089"/>
            <a:ext cx="37345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itchFamily="34" charset="0"/>
                <a:cs typeface="Times New Roman" pitchFamily="18" charset="0"/>
              </a:rPr>
              <a:t>Full System Integration Testing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Analog Subsystem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25468" r="3239" b="15105"/>
          <a:stretch>
            <a:fillRect/>
          </a:stretch>
        </p:blipFill>
        <p:spPr>
          <a:xfrm>
            <a:off x="0" y="533400"/>
            <a:ext cx="4346448" cy="19842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t="33945" r="3239" b="993"/>
          <a:stretch>
            <a:fillRect/>
          </a:stretch>
        </p:blipFill>
        <p:spPr>
          <a:xfrm>
            <a:off x="0" y="4648200"/>
            <a:ext cx="3790122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19802" b="15137"/>
          <a:stretch>
            <a:fillRect/>
          </a:stretch>
        </p:blipFill>
        <p:spPr>
          <a:xfrm>
            <a:off x="4800600" y="533400"/>
            <a:ext cx="4227311" cy="1984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25459" r="3949" b="15137"/>
          <a:stretch>
            <a:fillRect/>
          </a:stretch>
        </p:blipFill>
        <p:spPr>
          <a:xfrm>
            <a:off x="4797551" y="4648200"/>
            <a:ext cx="4346449" cy="2060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t="19844" r="1264" b="17788"/>
          <a:stretch>
            <a:fillRect/>
          </a:stretch>
        </p:blipFill>
        <p:spPr>
          <a:xfrm>
            <a:off x="2362200" y="2590800"/>
            <a:ext cx="4495800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4334116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3"/>
          <a:stretch/>
        </p:blipFill>
        <p:spPr>
          <a:xfrm>
            <a:off x="4648198" y="4572000"/>
            <a:ext cx="4334115" cy="2082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68" y="3886127"/>
            <a:ext cx="2057400" cy="2767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11117"/>
          <a:stretch/>
        </p:blipFill>
        <p:spPr>
          <a:xfrm>
            <a:off x="152400" y="3886127"/>
            <a:ext cx="2057400" cy="2767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14827" r="14686" b="7382"/>
          <a:stretch/>
        </p:blipFill>
        <p:spPr>
          <a:xfrm>
            <a:off x="152400" y="506160"/>
            <a:ext cx="4306368" cy="3305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1" t="29093" r="12053" b="12148"/>
          <a:stretch/>
        </p:blipFill>
        <p:spPr>
          <a:xfrm>
            <a:off x="4648200" y="506160"/>
            <a:ext cx="4334116" cy="177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Pid</a:t>
            </a:r>
            <a:r>
              <a:rPr lang="en-US" dirty="0" smtClean="0"/>
              <a:t> parameter Testing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14800" cy="152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 Band = 5% </a:t>
            </a:r>
          </a:p>
          <a:p>
            <a:r>
              <a:rPr lang="en-US" dirty="0" smtClean="0"/>
              <a:t>Repeats per Minute= .65</a:t>
            </a:r>
          </a:p>
          <a:p>
            <a:r>
              <a:rPr lang="en-US" dirty="0" smtClean="0"/>
              <a:t>Derivative Time= .001</a:t>
            </a:r>
          </a:p>
          <a:p>
            <a:r>
              <a:rPr lang="en-US" dirty="0" smtClean="0"/>
              <a:t>Set Point = 600.0°C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124200"/>
            <a:ext cx="83343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8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14800" cy="152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 Band = 5% </a:t>
            </a:r>
          </a:p>
          <a:p>
            <a:r>
              <a:rPr lang="en-US" dirty="0" smtClean="0"/>
              <a:t>Repeats per Minute= .50</a:t>
            </a:r>
          </a:p>
          <a:p>
            <a:r>
              <a:rPr lang="en-US" dirty="0" smtClean="0"/>
              <a:t>Derivative Time= .01</a:t>
            </a:r>
          </a:p>
          <a:p>
            <a:r>
              <a:rPr lang="en-US" dirty="0" smtClean="0"/>
              <a:t>Set Point = </a:t>
            </a:r>
            <a:r>
              <a:rPr lang="en-US" dirty="0"/>
              <a:t>600.0°C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200400"/>
            <a:ext cx="82962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5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14800" cy="152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 Band = 5% </a:t>
            </a:r>
          </a:p>
          <a:p>
            <a:r>
              <a:rPr lang="en-US" dirty="0" smtClean="0"/>
              <a:t>Repeats per Minute= .50</a:t>
            </a:r>
          </a:p>
          <a:p>
            <a:r>
              <a:rPr lang="en-US" dirty="0" smtClean="0"/>
              <a:t>Derivative Time= .01</a:t>
            </a:r>
          </a:p>
          <a:p>
            <a:r>
              <a:rPr lang="en-US" dirty="0" smtClean="0"/>
              <a:t>Set Point = 700.0°C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199"/>
            <a:ext cx="83153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5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Breakdown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026824"/>
              </p:ext>
            </p:extLst>
          </p:nvPr>
        </p:nvGraphicFramePr>
        <p:xfrm>
          <a:off x="457200" y="2667000"/>
          <a:ext cx="8229600" cy="2331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71600"/>
                <a:gridCol w="1508760"/>
                <a:gridCol w="1645920"/>
                <a:gridCol w="1645920"/>
              </a:tblGrid>
              <a:tr h="44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Ashley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Analog 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</a:tr>
              <a:tr h="411479">
                <a:tc>
                  <a:txBody>
                    <a:bodyPr/>
                    <a:lstStyle/>
                    <a:p>
                      <a:r>
                        <a:rPr lang="en-US" dirty="0" smtClean="0"/>
                        <a:t>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127000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037351"/>
              </p:ext>
            </p:extLst>
          </p:nvPr>
        </p:nvGraphicFramePr>
        <p:xfrm>
          <a:off x="1676400" y="1828800"/>
          <a:ext cx="5486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Analog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Passive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$ 101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Board</a:t>
                      </a:r>
                      <a:r>
                        <a:rPr lang="en-US" baseline="0" dirty="0" smtClean="0"/>
                        <a:t> Fabrication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Programming</a:t>
                      </a:r>
                      <a:r>
                        <a:rPr lang="en-US" baseline="0" dirty="0" smtClean="0"/>
                        <a:t>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$ 366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52800" y="5334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Goal:  $500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Conflicting Reprogrammable pin assignment definitions</a:t>
            </a:r>
          </a:p>
          <a:p>
            <a:r>
              <a:rPr lang="en-US" dirty="0" err="1" smtClean="0"/>
              <a:t>LATx</a:t>
            </a:r>
            <a:r>
              <a:rPr lang="en-US" dirty="0" smtClean="0"/>
              <a:t> versus </a:t>
            </a:r>
            <a:r>
              <a:rPr lang="en-US" dirty="0" err="1" smtClean="0"/>
              <a:t>PORTx</a:t>
            </a:r>
            <a:endParaRPr lang="en-US" dirty="0" smtClean="0"/>
          </a:p>
          <a:p>
            <a:r>
              <a:rPr lang="en-US" dirty="0" smtClean="0"/>
              <a:t>Three Tier SPI handshaking</a:t>
            </a:r>
          </a:p>
          <a:p>
            <a:r>
              <a:rPr lang="en-US" dirty="0" smtClean="0"/>
              <a:t>Board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 &amp; Reading Specifications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stabilize within +/- .5°C</a:t>
            </a:r>
          </a:p>
          <a:p>
            <a:r>
              <a:rPr lang="en-US" dirty="0"/>
              <a:t>R</a:t>
            </a:r>
            <a:r>
              <a:rPr lang="en-US" dirty="0" smtClean="0"/>
              <a:t>ead a minimum of:</a:t>
            </a:r>
          </a:p>
          <a:p>
            <a:pPr lvl="1"/>
            <a:r>
              <a:rPr lang="en-US" sz="2400" dirty="0" smtClean="0"/>
              <a:t>2 differential thermocouple signals</a:t>
            </a:r>
          </a:p>
          <a:p>
            <a:pPr lvl="1"/>
            <a:r>
              <a:rPr lang="en-US" sz="2400" dirty="0" smtClean="0"/>
              <a:t>5 RTD signals</a:t>
            </a:r>
          </a:p>
          <a:p>
            <a:r>
              <a:rPr lang="en-US" dirty="0" smtClean="0"/>
              <a:t>Convert to digital signal and send to PIC</a:t>
            </a:r>
          </a:p>
          <a:p>
            <a:r>
              <a:rPr lang="en-US" dirty="0" smtClean="0"/>
              <a:t>All noise/drift must be accounted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Types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65238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Thermocouples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Type S</a:t>
            </a:r>
          </a:p>
          <a:p>
            <a:pPr lvl="1"/>
            <a:r>
              <a:rPr lang="en-US" dirty="0" smtClean="0"/>
              <a:t>20 </a:t>
            </a:r>
            <a:r>
              <a:rPr lang="en-US" dirty="0"/>
              <a:t>⁰</a:t>
            </a:r>
            <a:r>
              <a:rPr lang="en-US" dirty="0" smtClean="0"/>
              <a:t>C min</a:t>
            </a:r>
          </a:p>
          <a:p>
            <a:pPr lvl="1"/>
            <a:r>
              <a:rPr lang="en-US" dirty="0" smtClean="0"/>
              <a:t>1300 ⁰C max</a:t>
            </a:r>
          </a:p>
          <a:p>
            <a:pPr lvl="1"/>
            <a:r>
              <a:rPr lang="en-US" dirty="0" smtClean="0"/>
              <a:t>0.1107 mV to 13.17 mV</a:t>
            </a:r>
          </a:p>
          <a:p>
            <a:pPr lvl="1"/>
            <a:r>
              <a:rPr lang="en-US" dirty="0" smtClean="0"/>
              <a:t>Cavity source</a:t>
            </a:r>
          </a:p>
          <a:p>
            <a:r>
              <a:rPr lang="en-US" dirty="0" smtClean="0"/>
              <a:t>Type T</a:t>
            </a:r>
          </a:p>
          <a:p>
            <a:pPr lvl="1"/>
            <a:r>
              <a:rPr lang="en-US" dirty="0" smtClean="0"/>
              <a:t>-30 </a:t>
            </a:r>
            <a:r>
              <a:rPr lang="en-US" dirty="0"/>
              <a:t>⁰</a:t>
            </a:r>
            <a:r>
              <a:rPr lang="en-US" dirty="0" smtClean="0"/>
              <a:t>C min</a:t>
            </a:r>
          </a:p>
          <a:p>
            <a:pPr lvl="1"/>
            <a:r>
              <a:rPr lang="en-US" dirty="0" smtClean="0"/>
              <a:t>400 ⁰C max</a:t>
            </a:r>
          </a:p>
          <a:p>
            <a:pPr lvl="1"/>
            <a:r>
              <a:rPr lang="en-US" dirty="0" smtClean="0"/>
              <a:t>-1.21 mV to 20.87 mV</a:t>
            </a:r>
          </a:p>
          <a:p>
            <a:pPr lvl="1"/>
            <a:r>
              <a:rPr lang="en-US" dirty="0" smtClean="0"/>
              <a:t>Extended area source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265238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RTDs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16112"/>
            <a:ext cx="4041775" cy="3951288"/>
          </a:xfrm>
        </p:spPr>
        <p:txBody>
          <a:bodyPr/>
          <a:lstStyle/>
          <a:p>
            <a:r>
              <a:rPr lang="en-US" dirty="0" smtClean="0"/>
              <a:t>PT100</a:t>
            </a:r>
          </a:p>
          <a:p>
            <a:pPr lvl="1"/>
            <a:r>
              <a:rPr lang="en-US" dirty="0" smtClean="0"/>
              <a:t>-30 </a:t>
            </a:r>
            <a:r>
              <a:rPr lang="en-US" dirty="0"/>
              <a:t>⁰</a:t>
            </a:r>
            <a:r>
              <a:rPr lang="en-US" dirty="0" smtClean="0"/>
              <a:t>C min</a:t>
            </a:r>
          </a:p>
          <a:p>
            <a:pPr lvl="1"/>
            <a:r>
              <a:rPr lang="en-US" dirty="0" smtClean="0"/>
              <a:t>400 ⁰C max</a:t>
            </a:r>
          </a:p>
          <a:p>
            <a:pPr lvl="1"/>
            <a:r>
              <a:rPr lang="en-US" dirty="0" smtClean="0"/>
              <a:t>Extended area source:</a:t>
            </a:r>
          </a:p>
          <a:p>
            <a:pPr lvl="2"/>
            <a:r>
              <a:rPr lang="en-US" dirty="0" smtClean="0"/>
              <a:t>88.22 </a:t>
            </a:r>
            <a:r>
              <a:rPr lang="el-GR" dirty="0"/>
              <a:t>Ω </a:t>
            </a:r>
            <a:r>
              <a:rPr lang="en-US" dirty="0" smtClean="0"/>
              <a:t>to 247.09 </a:t>
            </a:r>
            <a:r>
              <a:rPr lang="el-GR" dirty="0" smtClean="0"/>
              <a:t>Ω</a:t>
            </a:r>
            <a:endParaRPr lang="en-US" dirty="0" smtClean="0"/>
          </a:p>
          <a:p>
            <a:pPr lvl="1"/>
            <a:r>
              <a:rPr lang="en-US" dirty="0" smtClean="0"/>
              <a:t>Cold junction comp:</a:t>
            </a:r>
          </a:p>
          <a:p>
            <a:pPr lvl="2"/>
            <a:r>
              <a:rPr lang="en-US" dirty="0" smtClean="0"/>
              <a:t>100 </a:t>
            </a:r>
            <a:r>
              <a:rPr lang="el-GR" dirty="0"/>
              <a:t>Ω </a:t>
            </a:r>
            <a:r>
              <a:rPr lang="en-US" dirty="0"/>
              <a:t>t</a:t>
            </a:r>
            <a:r>
              <a:rPr lang="en-US" dirty="0" smtClean="0"/>
              <a:t>o 123.24 </a:t>
            </a:r>
            <a:r>
              <a:rPr lang="el-GR" dirty="0" smtClean="0"/>
              <a:t>Ω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5413" y="4500562"/>
            <a:ext cx="17240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8585620" cy="3365637"/>
          </a:xfrm>
        </p:spPr>
      </p:pic>
    </p:spTree>
    <p:extLst>
      <p:ext uri="{BB962C8B-B14F-4D97-AF65-F5344CB8AC3E}">
        <p14:creationId xmlns:p14="http://schemas.microsoft.com/office/powerpoint/2010/main" val="28359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Op Amp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" y="1613533"/>
            <a:ext cx="3883794" cy="394906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Differential output conditioning Op Amp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OCM </a:t>
            </a:r>
            <a:r>
              <a:rPr lang="en-US" dirty="0" smtClean="0"/>
              <a:t>= 2.5 V reference voltage</a:t>
            </a:r>
          </a:p>
          <a:p>
            <a:r>
              <a:rPr lang="en-US" dirty="0" smtClean="0"/>
              <a:t>Internal precision 10k</a:t>
            </a:r>
            <a:r>
              <a:rPr lang="el-GR" dirty="0" smtClean="0"/>
              <a:t>Ω</a:t>
            </a:r>
            <a:r>
              <a:rPr lang="en-US" dirty="0" smtClean="0"/>
              <a:t> resistors</a:t>
            </a:r>
          </a:p>
        </p:txBody>
      </p:sp>
    </p:spTree>
    <p:extLst>
      <p:ext uri="{BB962C8B-B14F-4D97-AF65-F5344CB8AC3E}">
        <p14:creationId xmlns:p14="http://schemas.microsoft.com/office/powerpoint/2010/main" val="10748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1608</TotalTime>
  <Words>1485</Words>
  <Application>Microsoft Office PowerPoint</Application>
  <PresentationFormat>On-screen Show (4:3)</PresentationFormat>
  <Paragraphs>463</Paragraphs>
  <Slides>59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Clarity</vt:lpstr>
      <vt:lpstr>High Precision Temperature Controller</vt:lpstr>
      <vt:lpstr>Objectives</vt:lpstr>
      <vt:lpstr>Application</vt:lpstr>
      <vt:lpstr>Top Level Block Diagram</vt:lpstr>
      <vt:lpstr>Analog Subsystem</vt:lpstr>
      <vt:lpstr>Sensor &amp; Reading Specifications</vt:lpstr>
      <vt:lpstr>Sensor Types</vt:lpstr>
      <vt:lpstr>Block Diagram</vt:lpstr>
      <vt:lpstr>Differential Op Amp</vt:lpstr>
      <vt:lpstr>PowerPoint Presentation</vt:lpstr>
      <vt:lpstr>RTD Readings</vt:lpstr>
      <vt:lpstr>Schematic</vt:lpstr>
      <vt:lpstr>A-D Converters</vt:lpstr>
      <vt:lpstr>Reference Voltage Considerations</vt:lpstr>
      <vt:lpstr>Microcontroller</vt:lpstr>
      <vt:lpstr>Microcontroller Specifications</vt:lpstr>
      <vt:lpstr>PIC32MX150F128B</vt:lpstr>
      <vt:lpstr>General Design</vt:lpstr>
      <vt:lpstr>Pinout</vt:lpstr>
      <vt:lpstr>Peripherals (from the Master)</vt:lpstr>
      <vt:lpstr>Development Environment</vt:lpstr>
      <vt:lpstr>Display</vt:lpstr>
      <vt:lpstr>Requirements</vt:lpstr>
      <vt:lpstr>4D-Systems uLCD32 (GFX)</vt:lpstr>
      <vt:lpstr>Features</vt:lpstr>
      <vt:lpstr>Hardware Interface</vt:lpstr>
      <vt:lpstr>PICASO-GFX2 Processor</vt:lpstr>
      <vt:lpstr>Audio/Micro-SD Card</vt:lpstr>
      <vt:lpstr>PowerPoint Presentation</vt:lpstr>
      <vt:lpstr>Power</vt:lpstr>
      <vt:lpstr>Power </vt:lpstr>
      <vt:lpstr>Power Block Diagram</vt:lpstr>
      <vt:lpstr>Temperature control Method</vt:lpstr>
      <vt:lpstr>PID Requirements</vt:lpstr>
      <vt:lpstr>Nested PID</vt:lpstr>
      <vt:lpstr>Analog system software design</vt:lpstr>
      <vt:lpstr>Interfacing with AD7797</vt:lpstr>
      <vt:lpstr>Interfacing with AD7718</vt:lpstr>
      <vt:lpstr>Temperature Conversion</vt:lpstr>
      <vt:lpstr>Peripheral software design</vt:lpstr>
      <vt:lpstr>General Overview</vt:lpstr>
      <vt:lpstr>Display software Design</vt:lpstr>
      <vt:lpstr>General Overview</vt:lpstr>
      <vt:lpstr>Software Tools</vt:lpstr>
      <vt:lpstr>Temperature Formatting</vt:lpstr>
      <vt:lpstr>PID software Design</vt:lpstr>
      <vt:lpstr>General Overview</vt:lpstr>
      <vt:lpstr>Testing</vt:lpstr>
      <vt:lpstr>PowerPoint Presentation</vt:lpstr>
      <vt:lpstr>PowerPoint Presentation</vt:lpstr>
      <vt:lpstr>PowerPoint Presentation</vt:lpstr>
      <vt:lpstr>Pid parameter Testing</vt:lpstr>
      <vt:lpstr>Trial 1</vt:lpstr>
      <vt:lpstr>Trial 2</vt:lpstr>
      <vt:lpstr>Trial 3</vt:lpstr>
      <vt:lpstr>Work Breakdown</vt:lpstr>
      <vt:lpstr>Budget</vt:lpstr>
      <vt:lpstr>Educational Experience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Stacy</dc:creator>
  <cp:lastModifiedBy>Martin</cp:lastModifiedBy>
  <cp:revision>120</cp:revision>
  <dcterms:created xsi:type="dcterms:W3CDTF">2012-09-19T22:29:23Z</dcterms:created>
  <dcterms:modified xsi:type="dcterms:W3CDTF">2012-11-20T16:05:09Z</dcterms:modified>
</cp:coreProperties>
</file>